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modernComment_10C_601C2998.xml" ContentType="application/vnd.ms-powerpoint.comments+xml"/>
  <Override PartName="/ppt/comments/modernComment_101_40B54317.xml" ContentType="application/vnd.ms-powerpoint.comments+xml"/>
  <Override PartName="/ppt/comments/modernComment_114_A524220E.xml" ContentType="application/vnd.ms-powerpoint.comments+xml"/>
  <Override PartName="/ppt/comments/modernComment_116_91EACE0A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8" r:id="rId3"/>
    <p:sldId id="257" r:id="rId4"/>
    <p:sldId id="269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A76612-865E-FCFE-A876-802515336275}" name="Hannah Chavez" initials="HC" userId="S::hchavez@vivayic.com::dae5c77e-d393-4585-9cc7-82a80af6505d" providerId="AD"/>
  <p188:author id="{45D48427-4F0C-EFA8-7A2F-8DFAD30190B8}" name="Kelly Thomas" initials="KT" userId="3add419c1fc7db8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3D352-3694-4FC8-B01D-5C488E994BB9}" v="7" dt="2022-08-03T14:20:13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35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21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1_40B543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EA0C63-7DFE-624C-ADDA-AEDFE8B3C0A2}" authorId="{2EA76612-865E-FCFE-A876-802515336275}" status="resolved" created="2022-05-16T23:56:01.84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85621015" sldId="257"/>
      <ac:picMk id="3" creationId="{00000000-0000-0000-0000-000000000000}"/>
    </ac:deMkLst>
    <p188:txBody>
      <a:bodyPr/>
      <a:lstStyle/>
      <a:p>
        <a:r>
          <a:rPr lang="en-US"/>
          <a:t>Each image is hyperlinked to the corresponding slide </a:t>
        </a:r>
      </a:p>
    </p188:txBody>
  </p188:cm>
  <p188:cm id="{0F12DFDB-7E71-4AC9-92F8-18DE888FC971}" authorId="{45D48427-4F0C-EFA8-7A2F-8DFAD30190B8}" status="resolved" created="2022-08-03T14:10:29.5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85621015" sldId="257"/>
      <ac:spMk id="2" creationId="{00000000-0000-0000-0000-000000000000}"/>
      <ac:txMk cp="0" len="13">
        <ac:context len="14" hash="1097873855"/>
      </ac:txMk>
    </ac:txMkLst>
    <p188:pos x="3249283" y="1006415"/>
    <p188:replyLst/>
    <p188:txBody>
      <a:bodyPr/>
      <a:lstStyle/>
      <a:p>
        <a:r>
          <a:rPr lang="en-US"/>
          <a:t>Title case? I.e., "Roll the Die"</a:t>
        </a:r>
      </a:p>
    </p188:txBody>
  </p188:cm>
</p188:cmLst>
</file>

<file path=ppt/comments/modernComment_10C_601C29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1DEE93-2C2D-48E6-82FA-3400FCA11EAC}" authorId="{45D48427-4F0C-EFA8-7A2F-8DFAD30190B8}" status="resolved" created="2022-08-03T14:09:38.72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12458392" sldId="268"/>
      <ac:spMk id="3" creationId="{00000000-0000-0000-0000-000000000000}"/>
      <ac:txMk cp="88" len="13">
        <ac:context len="102" hash="2141132204"/>
      </ac:txMk>
    </ac:txMkLst>
    <p188:pos x="3163018" y="3450566"/>
    <p188:txBody>
      <a:bodyPr/>
      <a:lstStyle/>
      <a:p>
        <a:r>
          <a:rPr lang="en-US"/>
          <a:t>"Mother nature"</a:t>
        </a:r>
      </a:p>
    </p188:txBody>
  </p188:cm>
</p188:cmLst>
</file>

<file path=ppt/comments/modernComment_114_A52422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B2BF23-719E-4724-BDB5-67D45CE6B64C}" authorId="{45D48427-4F0C-EFA8-7A2F-8DFAD30190B8}" status="resolved" created="2022-08-03T14:13:52.31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70608654" sldId="276"/>
      <ac:spMk id="17" creationId="{72F6C6E3-2830-6A70-B1A5-7E81BB3E268E}"/>
      <ac:txMk cp="13">
        <ac:context len="153" hash="1420532928"/>
      </ac:txMk>
    </ac:txMkLst>
    <p188:pos x="2746075" y="388188"/>
    <p188:txBody>
      <a:bodyPr/>
      <a:lstStyle/>
      <a:p>
        <a:r>
          <a:rPr lang="en-US"/>
          <a:t>Suggest removing </a:t>
        </a:r>
      </a:p>
    </p188:txBody>
  </p188:cm>
</p188:cmLst>
</file>

<file path=ppt/comments/modernComment_116_91EACE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6810C0E-20DA-4933-8F42-F2CB1D4EDEDA}" authorId="{45D48427-4F0C-EFA8-7A2F-8DFAD30190B8}" status="resolved" created="2022-08-03T14:16:19.29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48084490" sldId="278"/>
      <ac:spMk id="17" creationId="{72F6C6E3-2830-6A70-B1A5-7E81BB3E268E}"/>
      <ac:txMk cp="94">
        <ac:context len="190" hash="3353133529"/>
      </ac:txMk>
    </ac:txMkLst>
    <p188:pos x="963283" y="1236452"/>
    <p188:txBody>
      <a:bodyPr/>
      <a:lstStyle/>
      <a:p>
        <a:r>
          <a:rPr lang="en-US"/>
          <a:t>Suggest removing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microsoft.com/office/2018/10/relationships/comments" Target="../comments/modernComment_10C_601C299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3" Type="http://schemas.openxmlformats.org/officeDocument/2006/relationships/slide" Target="slide9.xml"/><Relationship Id="rId7" Type="http://schemas.openxmlformats.org/officeDocument/2006/relationships/slide" Target="slide7.xml"/><Relationship Id="rId12" Type="http://schemas.openxmlformats.org/officeDocument/2006/relationships/image" Target="../media/image7.jpg"/><Relationship Id="rId2" Type="http://schemas.microsoft.com/office/2018/10/relationships/comments" Target="../comments/modernComment_101_40B543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slide" Target="slide6.xml"/><Relationship Id="rId1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microsoft.com/office/2018/10/relationships/comments" Target="../comments/modernComment_114_A524220E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18/10/relationships/comments" Target="../comments/modernComment_116_91EACE0A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18EC59-7237-1FCE-7C46-DC6ED16A5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1" b="1772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GOTHAM-BOOK" panose="02000504050000020004" pitchFamily="2" charset="0"/>
              </a:rPr>
              <a:t>Risk and Reward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  <a:latin typeface="GOTHAM-BOOK" panose="02000504050000020004" pitchFamily="2" charset="0"/>
              </a:rPr>
              <a:t>Lesson 2 - Sustainable Agriculture: Economics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031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760" y="0"/>
            <a:ext cx="3098800" cy="210343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OTHAM-BOOK" panose="02000504050000020004" pitchFamily="2" charset="0"/>
              </a:rPr>
              <a:t>Risks in Agriculture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047" y="2511767"/>
            <a:ext cx="3084513" cy="33655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latin typeface="GOTHAM-BOOK" panose="02000504050000020004" pitchFamily="2" charset="0"/>
              </a:rPr>
              <a:t>Internal </a:t>
            </a:r>
          </a:p>
          <a:p>
            <a:pPr marL="806958" lvl="1" indent="-514350"/>
            <a:r>
              <a:rPr lang="en-US" sz="2800" dirty="0">
                <a:latin typeface="GOTHAM-BOOK" panose="02000504050000020004" pitchFamily="2" charset="0"/>
              </a:rPr>
              <a:t>On-farm decisions</a:t>
            </a:r>
          </a:p>
          <a:p>
            <a:pPr marL="806958" lvl="1" indent="-514350"/>
            <a:r>
              <a:rPr lang="en-US" sz="2800" dirty="0">
                <a:latin typeface="GOTHAM-BOOK" panose="02000504050000020004" pitchFamily="2" charset="0"/>
              </a:rPr>
              <a:t>Available financial inputs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b="1" dirty="0">
                <a:latin typeface="GOTHAM-BOOK" panose="02000504050000020004" pitchFamily="2" charset="0"/>
              </a:rPr>
              <a:t>External</a:t>
            </a:r>
          </a:p>
          <a:p>
            <a:pPr marL="749808" lvl="1" indent="-457200"/>
            <a:r>
              <a:rPr lang="en-US" sz="2800" dirty="0">
                <a:latin typeface="GOTHAM-BOOK" panose="02000504050000020004" pitchFamily="2" charset="0"/>
              </a:rPr>
              <a:t>Trade markets</a:t>
            </a:r>
          </a:p>
          <a:p>
            <a:pPr marL="749808" lvl="1" indent="-457200"/>
            <a:r>
              <a:rPr lang="en-US" sz="2800" dirty="0">
                <a:latin typeface="GOTHAM-BOOK" panose="02000504050000020004" pitchFamily="2" charset="0"/>
              </a:rPr>
              <a:t>Workforce</a:t>
            </a:r>
          </a:p>
          <a:p>
            <a:pPr marL="749808" lvl="1" indent="-457200"/>
            <a:r>
              <a:rPr lang="en-US" sz="2800" dirty="0">
                <a:latin typeface="GOTHAM-BOOK" panose="02000504050000020004" pitchFamily="2" charset="0"/>
              </a:rPr>
              <a:t>Mother nature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13139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583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49" y="4106363"/>
            <a:ext cx="2227561" cy="1630575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79" y="4105567"/>
            <a:ext cx="2312320" cy="1537693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42" y="4138224"/>
            <a:ext cx="2318994" cy="1546769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99" y="2350151"/>
            <a:ext cx="2279711" cy="1520567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79" y="2308211"/>
            <a:ext cx="2312320" cy="1542317"/>
          </a:xfrm>
          <a:prstGeom prst="rect">
            <a:avLst/>
          </a:prstGeom>
        </p:spPr>
      </p:pic>
      <p:pic>
        <p:nvPicPr>
          <p:cNvPr id="3" name="Picture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42" y="2328989"/>
            <a:ext cx="2336602" cy="1546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1885" y="297027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Roll the Die…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4087" y="2899026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-BOOK" panose="02000504050000020004" pitchFamily="2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9942" y="2878117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-BOOK" panose="02000504050000020004" pitchFamily="2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5222" y="2899026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-BOOK" panose="02000504050000020004" pitchFamily="2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4087" y="4686693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-BOOK" panose="02000504050000020004" pitchFamily="2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9942" y="4686693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-BOOK" panose="02000504050000020004" pitchFamily="2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0617" y="4728283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-BOOK" panose="0200050405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56210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3" y="2082107"/>
            <a:ext cx="4141742" cy="2741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3580" y="78721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Rain, Rain, Go Away!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F6C6E3-2830-6A70-B1A5-7E81BB3E26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54836" y="1973956"/>
            <a:ext cx="7321550" cy="4024313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latin typeface="GOTHAM-BOOK" panose="02000504050000020004" pitchFamily="2" charset="0"/>
              </a:rPr>
              <a:t>May – October has been full of rainy days, many more than usual! Planting was late due to the wet fields, the corn got a slow start due to the lack of sunny days, and the crop is not faring well overall because it is too wet!</a:t>
            </a:r>
          </a:p>
          <a:p>
            <a:r>
              <a:rPr lang="en-US" sz="3000" dirty="0">
                <a:latin typeface="GOTHAM-BOOK" panose="02000504050000020004" pitchFamily="2" charset="0"/>
              </a:rPr>
              <a:t> </a:t>
            </a:r>
          </a:p>
          <a:p>
            <a:r>
              <a:rPr lang="en-US" sz="3000" dirty="0">
                <a:latin typeface="GOTHAM-BOOK" panose="02000504050000020004" pitchFamily="2" charset="0"/>
              </a:rPr>
              <a:t>Everyone loses $80 for damage to the crop!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580" y="1528108"/>
            <a:ext cx="1826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GOTHAM-BOOK" panose="02000504050000020004" pitchFamily="2" charset="0"/>
              </a:rPr>
              <a:t>1</a:t>
            </a:r>
            <a:endParaRPr lang="en-US" sz="6600" b="1" dirty="0">
              <a:solidFill>
                <a:schemeClr val="accent2"/>
              </a:solidFill>
              <a:latin typeface="GOTHAM-BOOK" panose="0200050405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087" y="4686693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6D03CE66-FAA0-B6AA-270B-689047BD3BCA}"/>
              </a:ext>
            </a:extLst>
          </p:cNvPr>
          <p:cNvSpPr txBox="1"/>
          <p:nvPr/>
        </p:nvSpPr>
        <p:spPr>
          <a:xfrm>
            <a:off x="10272944" y="185347"/>
            <a:ext cx="18034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OTHAM-BOOK" panose="02000504050000020004" pitchFamily="2" charset="0"/>
              </a:rPr>
              <a:t>Back to Home</a:t>
            </a:r>
          </a:p>
        </p:txBody>
      </p:sp>
    </p:spTree>
    <p:extLst>
      <p:ext uri="{BB962C8B-B14F-4D97-AF65-F5344CB8AC3E}">
        <p14:creationId xmlns:p14="http://schemas.microsoft.com/office/powerpoint/2010/main" val="102761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B4526A-9050-26A3-F42F-C60135121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4" y="2121727"/>
            <a:ext cx="4130564" cy="2755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9883" y="-17291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Oh No! Bugs!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F6C6E3-2830-6A70-B1A5-7E81BB3E26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22882" y="2029237"/>
            <a:ext cx="5854262" cy="357552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GOTHAM-BOOK" panose="02000504050000020004" pitchFamily="2" charset="0"/>
              </a:rPr>
              <a:t>Bugs are in the corn! Did you spray for pests?</a:t>
            </a:r>
          </a:p>
          <a:p>
            <a:pPr marL="0" indent="0">
              <a:buNone/>
            </a:pPr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YES: Your crop is ok. No loss.</a:t>
            </a:r>
          </a:p>
          <a:p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NO: Your crop is severely damaged. Lose $80 for damage to the crop.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14856" y="1460007"/>
            <a:ext cx="77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GOTHAM-BOOK" panose="02000504050000020004" pitchFamily="2" charset="0"/>
              </a:rPr>
              <a:t>2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E4FF30F7-3D40-B92B-97EE-094D7E42AA8C}"/>
              </a:ext>
            </a:extLst>
          </p:cNvPr>
          <p:cNvSpPr txBox="1"/>
          <p:nvPr/>
        </p:nvSpPr>
        <p:spPr>
          <a:xfrm>
            <a:off x="10298564" y="162769"/>
            <a:ext cx="18034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OTHAM-BOOK" panose="02000504050000020004" pitchFamily="2" charset="0"/>
              </a:rPr>
              <a:t>Back to Home</a:t>
            </a:r>
          </a:p>
        </p:txBody>
      </p:sp>
    </p:spTree>
    <p:extLst>
      <p:ext uri="{BB962C8B-B14F-4D97-AF65-F5344CB8AC3E}">
        <p14:creationId xmlns:p14="http://schemas.microsoft.com/office/powerpoint/2010/main" val="394215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58EA70B-38F0-3D71-F440-412769959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1" y="2049009"/>
            <a:ext cx="4130565" cy="2755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4988" y="87123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Tractor Problems …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F6C6E3-2830-6A70-B1A5-7E81BB3E26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99753" y="2049009"/>
            <a:ext cx="6392720" cy="402431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OTHAM-BOOK" panose="02000504050000020004" pitchFamily="2" charset="0"/>
              </a:rPr>
              <a:t>Your tractor keeps breaking down throughout the season. It’s in and out of the shop with some major repairs!</a:t>
            </a:r>
          </a:p>
          <a:p>
            <a:pPr marL="0" indent="0">
              <a:buNone/>
            </a:pPr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Everyone loses $40 for tractor repairs.</a:t>
            </a:r>
          </a:p>
          <a:p>
            <a:endParaRPr lang="en-US" sz="3000" dirty="0">
              <a:latin typeface="GOTHAM-BOOK" panose="02000504050000020004" pitchFamily="2" charset="0"/>
            </a:endParaRPr>
          </a:p>
          <a:p>
            <a:endParaRPr lang="en-US" sz="3000" dirty="0">
              <a:latin typeface="GOTHAM-BOOK" panose="02000504050000020004" pitchFamily="2" charset="0"/>
            </a:endParaRPr>
          </a:p>
          <a:p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99527" y="1495011"/>
            <a:ext cx="77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GOTHAM-BOOK" panose="02000504050000020004" pitchFamily="2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80617" y="4728283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DF3A6E0C-B288-2B08-2E55-27B6A156C52E}"/>
              </a:ext>
            </a:extLst>
          </p:cNvPr>
          <p:cNvSpPr txBox="1"/>
          <p:nvPr/>
        </p:nvSpPr>
        <p:spPr>
          <a:xfrm>
            <a:off x="10253959" y="155374"/>
            <a:ext cx="18034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OTHAM-BOOK" panose="02000504050000020004" pitchFamily="2" charset="0"/>
              </a:rPr>
              <a:t>Back to Home</a:t>
            </a:r>
          </a:p>
        </p:txBody>
      </p:sp>
    </p:spTree>
    <p:extLst>
      <p:ext uri="{BB962C8B-B14F-4D97-AF65-F5344CB8AC3E}">
        <p14:creationId xmlns:p14="http://schemas.microsoft.com/office/powerpoint/2010/main" val="27706086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255FFD-1935-0B53-DAF6-ED940B84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5" y="2207913"/>
            <a:ext cx="4130564" cy="2755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6822" y="-103313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It’s a Dry, Dry Season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F6C6E3-2830-6A70-B1A5-7E81BB3E26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70488" y="1811966"/>
            <a:ext cx="6221412" cy="402431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GOTHAM-BOOK" panose="02000504050000020004" pitchFamily="2" charset="0"/>
              </a:rPr>
              <a:t>The ground is hard as rocks due to lack of rain. The corn needs water! Did you irrigate?</a:t>
            </a:r>
          </a:p>
          <a:p>
            <a:pPr marL="0" indent="0">
              <a:buNone/>
            </a:pPr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YES: Your crop is ok. No loss.</a:t>
            </a:r>
          </a:p>
          <a:p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NO: Your crop is severely damaged. Lose $80 for damage to the crop.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10425222" y="2899026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3E5149CF-0591-022E-AC73-47D99CB4EABF}"/>
              </a:ext>
            </a:extLst>
          </p:cNvPr>
          <p:cNvSpPr txBox="1"/>
          <p:nvPr/>
        </p:nvSpPr>
        <p:spPr>
          <a:xfrm>
            <a:off x="10105093" y="169142"/>
            <a:ext cx="18034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OTHAM-BOOK" panose="02000504050000020004" pitchFamily="2" charset="0"/>
              </a:rPr>
              <a:t>Back to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F3CF4-1B1C-B34E-728C-22E0F15551B1}"/>
              </a:ext>
            </a:extLst>
          </p:cNvPr>
          <p:cNvSpPr txBox="1"/>
          <p:nvPr/>
        </p:nvSpPr>
        <p:spPr>
          <a:xfrm>
            <a:off x="604183" y="1699074"/>
            <a:ext cx="77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GOTHAM-BOOK" panose="02000504050000020004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616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C28162-AD95-43DF-9ACE-B865A8A79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8" y="1925284"/>
            <a:ext cx="4130565" cy="2746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648" y="186386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Help Wanted!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F6C6E3-2830-6A70-B1A5-7E81BB3E26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0450" y="1863725"/>
            <a:ext cx="7321550" cy="402431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OTHAM-BOOK" panose="02000504050000020004" pitchFamily="2" charset="0"/>
              </a:rPr>
              <a:t>You’ve had a hard time hiring extra help to maintain the farm and crop. You finally decide to use migrant labor through the H2A Program.</a:t>
            </a:r>
          </a:p>
          <a:p>
            <a:pPr marL="0" indent="0">
              <a:buNone/>
            </a:pPr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Everyone loses $60 for additional labor costs.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380617" y="4728283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E7BDC1B9-5434-5829-C9D3-85F446E6AB8B}"/>
              </a:ext>
            </a:extLst>
          </p:cNvPr>
          <p:cNvSpPr txBox="1"/>
          <p:nvPr/>
        </p:nvSpPr>
        <p:spPr>
          <a:xfrm>
            <a:off x="9991910" y="186386"/>
            <a:ext cx="18034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OTHAM-BOOK" panose="02000504050000020004" pitchFamily="2" charset="0"/>
              </a:rPr>
              <a:t>Back to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138D5-E6F0-DB38-8EC0-B4EF043D0AC3}"/>
              </a:ext>
            </a:extLst>
          </p:cNvPr>
          <p:cNvSpPr txBox="1"/>
          <p:nvPr/>
        </p:nvSpPr>
        <p:spPr>
          <a:xfrm>
            <a:off x="699527" y="1495011"/>
            <a:ext cx="77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GOTHAM-BOOK" panose="0200050405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80844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648" y="53707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Harvest Time!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F6C6E3-2830-6A70-B1A5-7E81BB3E26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62972" y="1863663"/>
            <a:ext cx="6723062" cy="402431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latin typeface="GOTHAM-BOOK" panose="02000504050000020004" pitchFamily="2" charset="0"/>
              </a:rPr>
              <a:t>Time to see how your use of fertilizer paid off! Did you fertilize?</a:t>
            </a:r>
          </a:p>
          <a:p>
            <a:pPr marL="0" indent="0">
              <a:buNone/>
            </a:pPr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YES: Your corn crop got 200 bushels to the acre! Nice job! At $3.80/bushel for corn, you get $760 dollars. Here’s your check!</a:t>
            </a:r>
          </a:p>
          <a:p>
            <a:endParaRPr lang="en-US" sz="3000" dirty="0">
              <a:latin typeface="GOTHAM-BOOK" panose="02000504050000020004" pitchFamily="2" charset="0"/>
            </a:endParaRPr>
          </a:p>
          <a:p>
            <a:r>
              <a:rPr lang="en-US" sz="3000" dirty="0">
                <a:latin typeface="GOTHAM-BOOK" panose="02000504050000020004" pitchFamily="2" charset="0"/>
              </a:rPr>
              <a:t>NO: Your corn crop got 120 bushels to the acre. At $3.80/bushel for corn, you get $456 dollars. Here’s your check!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4087" y="2899026"/>
            <a:ext cx="775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2AFAD571-F7F4-E044-253B-6400CF52E53B}"/>
              </a:ext>
            </a:extLst>
          </p:cNvPr>
          <p:cNvSpPr txBox="1"/>
          <p:nvPr/>
        </p:nvSpPr>
        <p:spPr>
          <a:xfrm>
            <a:off x="10195403" y="151480"/>
            <a:ext cx="18034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GOTHAM-BOOK" panose="02000504050000020004" pitchFamily="2" charset="0"/>
              </a:rPr>
              <a:t>Back to Home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C8E99B-D88F-E5FC-B6FF-707043C08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6" y="2050266"/>
            <a:ext cx="4130565" cy="2757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35B02-D42D-995D-2636-570E5831034C}"/>
              </a:ext>
            </a:extLst>
          </p:cNvPr>
          <p:cNvSpPr txBox="1"/>
          <p:nvPr/>
        </p:nvSpPr>
        <p:spPr>
          <a:xfrm>
            <a:off x="699527" y="1495011"/>
            <a:ext cx="775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GOTHAM-BOOK" panose="0200050405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84326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953</TotalTime>
  <Words>384</Words>
  <Application>Microsoft Macintosh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GOTHAM-BOOK</vt:lpstr>
      <vt:lpstr>Retrospect</vt:lpstr>
      <vt:lpstr>Risk and Reward</vt:lpstr>
      <vt:lpstr>Risks in Agriculture </vt:lpstr>
      <vt:lpstr>Roll the Die…</vt:lpstr>
      <vt:lpstr>Rain, Rain, Go Away! </vt:lpstr>
      <vt:lpstr>Oh No! Bugs! </vt:lpstr>
      <vt:lpstr>Tractor Problems …</vt:lpstr>
      <vt:lpstr>It’s a Dry, Dry Season</vt:lpstr>
      <vt:lpstr>Help Wanted!</vt:lpstr>
      <vt:lpstr>Harvest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Gibson</dc:creator>
  <cp:lastModifiedBy>Lauren Millang</cp:lastModifiedBy>
  <cp:revision>60</cp:revision>
  <dcterms:created xsi:type="dcterms:W3CDTF">2017-05-17T17:13:04Z</dcterms:created>
  <dcterms:modified xsi:type="dcterms:W3CDTF">2022-11-14T16:13:13Z</dcterms:modified>
</cp:coreProperties>
</file>